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9"/>
  </p:notesMasterIdLst>
  <p:sldIdLst>
    <p:sldId id="256" r:id="rId2"/>
    <p:sldId id="257" r:id="rId3"/>
    <p:sldId id="266" r:id="rId4"/>
    <p:sldId id="261" r:id="rId5"/>
    <p:sldId id="262" r:id="rId6"/>
    <p:sldId id="264" r:id="rId7"/>
    <p:sldId id="26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5146" autoAdjust="0"/>
  </p:normalViewPr>
  <p:slideViewPr>
    <p:cSldViewPr snapToGrid="0">
      <p:cViewPr varScale="1">
        <p:scale>
          <a:sx n="97" d="100"/>
          <a:sy n="97" d="100"/>
        </p:scale>
        <p:origin x="1056" y="9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10.jpg>
</file>

<file path=ppt/media/image2.jpg>
</file>

<file path=ppt/media/image3.png>
</file>

<file path=ppt/media/image4.jpeg>
</file>

<file path=ppt/media/image5.jpeg>
</file>

<file path=ppt/media/image6.pn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05B7C-42E2-400C-9789-CEB47A119C89}" type="datetimeFigureOut">
              <a:rPr lang="en-GB" smtClean="0"/>
              <a:t>09/01/2019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9F2AB0-52B2-4904-A44F-06FCFB4F307B}" type="slidenum">
              <a:rPr lang="en-GB" smtClean="0"/>
              <a:t>‹#›</a:t>
            </a:fld>
            <a:endParaRPr lang="en-GB"/>
          </a:p>
        </p:txBody>
      </p:sp>
    </p:spTree>
    <p:extLst>
      <p:ext uri="{BB962C8B-B14F-4D97-AF65-F5344CB8AC3E}">
        <p14:creationId xmlns:p14="http://schemas.microsoft.com/office/powerpoint/2010/main" val="748493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my name is Lewis, In this video I will evaluate project management methodologies, and advice and recommendation of the most optimal methodology for game development.</a:t>
            </a:r>
          </a:p>
        </p:txBody>
      </p:sp>
      <p:sp>
        <p:nvSpPr>
          <p:cNvPr id="4" name="Slide Number Placeholder 3"/>
          <p:cNvSpPr>
            <a:spLocks noGrp="1"/>
          </p:cNvSpPr>
          <p:nvPr>
            <p:ph type="sldNum" sz="quarter" idx="10"/>
          </p:nvPr>
        </p:nvSpPr>
        <p:spPr/>
        <p:txBody>
          <a:bodyPr/>
          <a:lstStyle/>
          <a:p>
            <a:fld id="{129F2AB0-52B2-4904-A44F-06FCFB4F307B}" type="slidenum">
              <a:rPr lang="en-GB" smtClean="0"/>
              <a:t>1</a:t>
            </a:fld>
            <a:endParaRPr lang="en-GB"/>
          </a:p>
        </p:txBody>
      </p:sp>
    </p:spTree>
    <p:extLst>
      <p:ext uri="{BB962C8B-B14F-4D97-AF65-F5344CB8AC3E}">
        <p14:creationId xmlns:p14="http://schemas.microsoft.com/office/powerpoint/2010/main" val="2309031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2</a:t>
            </a:fld>
            <a:endParaRPr lang="en-GB"/>
          </a:p>
        </p:txBody>
      </p:sp>
    </p:spTree>
    <p:extLst>
      <p:ext uri="{BB962C8B-B14F-4D97-AF65-F5344CB8AC3E}">
        <p14:creationId xmlns:p14="http://schemas.microsoft.com/office/powerpoint/2010/main" val="3531640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Pros and cons of both</a:t>
            </a:r>
          </a:p>
        </p:txBody>
      </p:sp>
      <p:sp>
        <p:nvSpPr>
          <p:cNvPr id="4" name="Slide Number Placeholder 3"/>
          <p:cNvSpPr>
            <a:spLocks noGrp="1"/>
          </p:cNvSpPr>
          <p:nvPr>
            <p:ph type="sldNum" sz="quarter" idx="10"/>
          </p:nvPr>
        </p:nvSpPr>
        <p:spPr/>
        <p:txBody>
          <a:bodyPr/>
          <a:lstStyle/>
          <a:p>
            <a:fld id="{129F2AB0-52B2-4904-A44F-06FCFB4F307B}" type="slidenum">
              <a:rPr lang="en-GB" smtClean="0"/>
              <a:t>3</a:t>
            </a:fld>
            <a:endParaRPr lang="en-GB"/>
          </a:p>
        </p:txBody>
      </p:sp>
    </p:spTree>
    <p:extLst>
      <p:ext uri="{BB962C8B-B14F-4D97-AF65-F5344CB8AC3E}">
        <p14:creationId xmlns:p14="http://schemas.microsoft.com/office/powerpoint/2010/main" val="1958930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Scrum is an iterative development process that incorporates close cooperation between employees. A key </a:t>
            </a:r>
          </a:p>
        </p:txBody>
      </p:sp>
      <p:sp>
        <p:nvSpPr>
          <p:cNvPr id="4" name="Slide Number Placeholder 3"/>
          <p:cNvSpPr>
            <a:spLocks noGrp="1"/>
          </p:cNvSpPr>
          <p:nvPr>
            <p:ph type="sldNum" sz="quarter" idx="10"/>
          </p:nvPr>
        </p:nvSpPr>
        <p:spPr/>
        <p:txBody>
          <a:bodyPr/>
          <a:lstStyle/>
          <a:p>
            <a:fld id="{129F2AB0-52B2-4904-A44F-06FCFB4F307B}" type="slidenum">
              <a:rPr lang="en-GB" smtClean="0"/>
              <a:t>4</a:t>
            </a:fld>
            <a:endParaRPr lang="en-GB"/>
          </a:p>
        </p:txBody>
      </p:sp>
    </p:spTree>
    <p:extLst>
      <p:ext uri="{BB962C8B-B14F-4D97-AF65-F5344CB8AC3E}">
        <p14:creationId xmlns:p14="http://schemas.microsoft.com/office/powerpoint/2010/main" val="4160693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XP Enforces communication by introducing many practises that could not be carried out without communicating e.g. pair programming, XP takes this a step further and employer a role called the coach, the coaches jobs is to check when people are communicating and rectify the situation. The coach also make sure that the project stay on course.</a:t>
            </a:r>
          </a:p>
          <a:p>
            <a:endParaRPr lang="en-GB" dirty="0"/>
          </a:p>
          <a:p>
            <a:r>
              <a:rPr lang="en-GB" dirty="0"/>
              <a:t>Pair programming, is a simple straightforward concept. Two programmers work side by side at  one computer, continuously collaborating on the same design, code and testing. It allows two people to create higher quality than produced from solitary efforts. Other benefits reduced cycle time, enhanced learning with sharing of knowledge between both programmer, improve team work and relationship and overall 2 head's is better than 1.</a:t>
            </a:r>
          </a:p>
        </p:txBody>
      </p:sp>
      <p:sp>
        <p:nvSpPr>
          <p:cNvPr id="4" name="Slide Number Placeholder 3"/>
          <p:cNvSpPr>
            <a:spLocks noGrp="1"/>
          </p:cNvSpPr>
          <p:nvPr>
            <p:ph type="sldNum" sz="quarter" idx="10"/>
          </p:nvPr>
        </p:nvSpPr>
        <p:spPr/>
        <p:txBody>
          <a:bodyPr/>
          <a:lstStyle/>
          <a:p>
            <a:fld id="{129F2AB0-52B2-4904-A44F-06FCFB4F307B}" type="slidenum">
              <a:rPr lang="en-GB" smtClean="0"/>
              <a:t>5</a:t>
            </a:fld>
            <a:endParaRPr lang="en-GB"/>
          </a:p>
        </p:txBody>
      </p:sp>
    </p:spTree>
    <p:extLst>
      <p:ext uri="{BB962C8B-B14F-4D97-AF65-F5344CB8AC3E}">
        <p14:creationId xmlns:p14="http://schemas.microsoft.com/office/powerpoint/2010/main" val="2598044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a:t>
            </a:r>
          </a:p>
        </p:txBody>
      </p:sp>
      <p:sp>
        <p:nvSpPr>
          <p:cNvPr id="4" name="Slide Number Placeholder 3"/>
          <p:cNvSpPr>
            <a:spLocks noGrp="1"/>
          </p:cNvSpPr>
          <p:nvPr>
            <p:ph type="sldNum" sz="quarter" idx="10"/>
          </p:nvPr>
        </p:nvSpPr>
        <p:spPr/>
        <p:txBody>
          <a:bodyPr/>
          <a:lstStyle/>
          <a:p>
            <a:fld id="{129F2AB0-52B2-4904-A44F-06FCFB4F307B}" type="slidenum">
              <a:rPr lang="en-GB" smtClean="0"/>
              <a:t>6</a:t>
            </a:fld>
            <a:endParaRPr lang="en-GB"/>
          </a:p>
        </p:txBody>
      </p:sp>
    </p:spTree>
    <p:extLst>
      <p:ext uri="{BB962C8B-B14F-4D97-AF65-F5344CB8AC3E}">
        <p14:creationId xmlns:p14="http://schemas.microsoft.com/office/powerpoint/2010/main" val="2576603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a:t>
            </a:r>
          </a:p>
        </p:txBody>
      </p:sp>
      <p:sp>
        <p:nvSpPr>
          <p:cNvPr id="4" name="Slide Number Placeholder 3"/>
          <p:cNvSpPr>
            <a:spLocks noGrp="1"/>
          </p:cNvSpPr>
          <p:nvPr>
            <p:ph type="sldNum" sz="quarter" idx="10"/>
          </p:nvPr>
        </p:nvSpPr>
        <p:spPr/>
        <p:txBody>
          <a:bodyPr/>
          <a:lstStyle/>
          <a:p>
            <a:fld id="{129F2AB0-52B2-4904-A44F-06FCFB4F307B}" type="slidenum">
              <a:rPr lang="en-GB" smtClean="0"/>
              <a:t>7</a:t>
            </a:fld>
            <a:endParaRPr lang="en-GB"/>
          </a:p>
        </p:txBody>
      </p:sp>
    </p:spTree>
    <p:extLst>
      <p:ext uri="{BB962C8B-B14F-4D97-AF65-F5344CB8AC3E}">
        <p14:creationId xmlns:p14="http://schemas.microsoft.com/office/powerpoint/2010/main" val="246994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1/9/2019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1/9/2019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1/9/2019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1/9/2019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mp3"/><Relationship Id="rId7" Type="http://schemas.openxmlformats.org/officeDocument/2006/relationships/image" Target="../media/image2.jpg"/><Relationship Id="rId2" Type="http://schemas.microsoft.com/office/2007/relationships/media" Target="../media/media1.mp3"/><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8CBE3-D3FB-4FC7-B7BF-313715721B32}"/>
              </a:ext>
            </a:extLst>
          </p:cNvPr>
          <p:cNvSpPr>
            <a:spLocks noGrp="1"/>
          </p:cNvSpPr>
          <p:nvPr>
            <p:ph type="ctrTitle"/>
          </p:nvPr>
        </p:nvSpPr>
        <p:spPr>
          <a:xfrm>
            <a:off x="1600200" y="131949"/>
            <a:ext cx="8991600" cy="1645920"/>
          </a:xfrm>
        </p:spPr>
        <p:txBody>
          <a:bodyPr/>
          <a:lstStyle/>
          <a:p>
            <a:r>
              <a:rPr lang="en-GB" dirty="0"/>
              <a:t>Development Management</a:t>
            </a:r>
          </a:p>
        </p:txBody>
      </p:sp>
      <p:sp>
        <p:nvSpPr>
          <p:cNvPr id="3" name="Subtitle 2">
            <a:extLst>
              <a:ext uri="{FF2B5EF4-FFF2-40B4-BE49-F238E27FC236}">
                <a16:creationId xmlns:a16="http://schemas.microsoft.com/office/drawing/2014/main" id="{0951E7F9-8CF5-4921-930E-42E2A318EB59}"/>
              </a:ext>
            </a:extLst>
          </p:cNvPr>
          <p:cNvSpPr>
            <a:spLocks noGrp="1"/>
          </p:cNvSpPr>
          <p:nvPr>
            <p:ph type="subTitle" idx="1"/>
          </p:nvPr>
        </p:nvSpPr>
        <p:spPr>
          <a:xfrm>
            <a:off x="2695193" y="1777869"/>
            <a:ext cx="6801612" cy="1239894"/>
          </a:xfrm>
        </p:spPr>
        <p:txBody>
          <a:bodyPr/>
          <a:lstStyle/>
          <a:p>
            <a:r>
              <a:rPr lang="en-GB" dirty="0"/>
              <a:t>Agile VS Traditional methodologies for game development</a:t>
            </a:r>
          </a:p>
        </p:txBody>
      </p:sp>
      <p:pic>
        <p:nvPicPr>
          <p:cNvPr id="5" name="Picture 4" descr="Figure 1: Agile Structure">
            <a:extLst>
              <a:ext uri="{FF2B5EF4-FFF2-40B4-BE49-F238E27FC236}">
                <a16:creationId xmlns:a16="http://schemas.microsoft.com/office/drawing/2014/main" id="{92C92A37-639E-4C21-B553-331DF81E9517}"/>
              </a:ext>
            </a:extLst>
          </p:cNvPr>
          <p:cNvPicPr>
            <a:picLocks noChangeAspect="1"/>
          </p:cNvPicPr>
          <p:nvPr/>
        </p:nvPicPr>
        <p:blipFill>
          <a:blip r:embed="rId6"/>
          <a:stretch>
            <a:fillRect/>
          </a:stretch>
        </p:blipFill>
        <p:spPr>
          <a:xfrm>
            <a:off x="333403" y="2814958"/>
            <a:ext cx="4723581" cy="3687441"/>
          </a:xfrm>
          <a:prstGeom prst="rect">
            <a:avLst/>
          </a:prstGeom>
        </p:spPr>
      </p:pic>
      <p:pic>
        <p:nvPicPr>
          <p:cNvPr id="7" name="Picture 6">
            <a:extLst>
              <a:ext uri="{FF2B5EF4-FFF2-40B4-BE49-F238E27FC236}">
                <a16:creationId xmlns:a16="http://schemas.microsoft.com/office/drawing/2014/main" id="{44268C55-ED5D-4FD1-9209-D1A85F428789}"/>
              </a:ext>
            </a:extLst>
          </p:cNvPr>
          <p:cNvPicPr>
            <a:picLocks noChangeAspect="1"/>
          </p:cNvPicPr>
          <p:nvPr/>
        </p:nvPicPr>
        <p:blipFill>
          <a:blip r:embed="rId7"/>
          <a:stretch>
            <a:fillRect/>
          </a:stretch>
        </p:blipFill>
        <p:spPr>
          <a:xfrm>
            <a:off x="6430716" y="2813742"/>
            <a:ext cx="5427881" cy="3689872"/>
          </a:xfrm>
          <a:prstGeom prst="rect">
            <a:avLst/>
          </a:prstGeom>
        </p:spPr>
      </p:pic>
      <p:pic>
        <p:nvPicPr>
          <p:cNvPr id="6" name="bensound-perception">
            <a:hlinkClick r:id="" action="ppaction://media"/>
            <a:extLst>
              <a:ext uri="{FF2B5EF4-FFF2-40B4-BE49-F238E27FC236}">
                <a16:creationId xmlns:a16="http://schemas.microsoft.com/office/drawing/2014/main" id="{08C3FCC8-E8E8-481D-8BCA-9001BC9CFC5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439050" y="3118989"/>
            <a:ext cx="609600" cy="609600"/>
          </a:xfrm>
          <a:prstGeom prst="rect">
            <a:avLst/>
          </a:prstGeom>
        </p:spPr>
      </p:pic>
    </p:spTree>
    <p:custDataLst>
      <p:tags r:id="rId1"/>
    </p:custDataLst>
    <p:extLst>
      <p:ext uri="{BB962C8B-B14F-4D97-AF65-F5344CB8AC3E}">
        <p14:creationId xmlns:p14="http://schemas.microsoft.com/office/powerpoint/2010/main" val="425323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xit" presetSubtype="4" fill="hold" nodeType="clickEffect">
                                  <p:stCondLst>
                                    <p:cond delay="0"/>
                                  </p:stCondLst>
                                  <p:childTnLst>
                                    <p:anim calcmode="lin" valueType="num">
                                      <p:cBhvr additive="base">
                                        <p:cTn id="33" dur="500"/>
                                        <p:tgtEl>
                                          <p:spTgt spid="5"/>
                                        </p:tgtEl>
                                        <p:attrNameLst>
                                          <p:attrName>ppt_x</p:attrName>
                                        </p:attrNameLst>
                                      </p:cBhvr>
                                      <p:tavLst>
                                        <p:tav tm="0">
                                          <p:val>
                                            <p:strVal val="ppt_x"/>
                                          </p:val>
                                        </p:tav>
                                        <p:tav tm="100000">
                                          <p:val>
                                            <p:strVal val="ppt_x"/>
                                          </p:val>
                                        </p:tav>
                                      </p:tavLst>
                                    </p:anim>
                                    <p:anim calcmode="lin" valueType="num">
                                      <p:cBhvr additive="base">
                                        <p:cTn id="34" dur="500"/>
                                        <p:tgtEl>
                                          <p:spTgt spid="5"/>
                                        </p:tgtEl>
                                        <p:attrNameLst>
                                          <p:attrName>ppt_y</p:attrName>
                                        </p:attrNameLst>
                                      </p:cBhvr>
                                      <p:tavLst>
                                        <p:tav tm="0">
                                          <p:val>
                                            <p:strVal val="ppt_y"/>
                                          </p:val>
                                        </p:tav>
                                        <p:tav tm="100000">
                                          <p:val>
                                            <p:strVal val="1+ppt_h/2"/>
                                          </p:val>
                                        </p:tav>
                                      </p:tavLst>
                                    </p:anim>
                                    <p:set>
                                      <p:cBhvr>
                                        <p:cTn id="35" dur="1" fill="hold">
                                          <p:stCondLst>
                                            <p:cond delay="499"/>
                                          </p:stCondLst>
                                        </p:cTn>
                                        <p:tgtEl>
                                          <p:spTgt spid="5"/>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 presetClass="exit" presetSubtype="4" fill="hold" nodeType="clickEffect">
                                  <p:stCondLst>
                                    <p:cond delay="0"/>
                                  </p:stCondLst>
                                  <p:childTnLst>
                                    <p:anim calcmode="lin" valueType="num">
                                      <p:cBhvr additive="base">
                                        <p:cTn id="39" dur="500"/>
                                        <p:tgtEl>
                                          <p:spTgt spid="7"/>
                                        </p:tgtEl>
                                        <p:attrNameLst>
                                          <p:attrName>ppt_x</p:attrName>
                                        </p:attrNameLst>
                                      </p:cBhvr>
                                      <p:tavLst>
                                        <p:tav tm="0">
                                          <p:val>
                                            <p:strVal val="ppt_x"/>
                                          </p:val>
                                        </p:tav>
                                        <p:tav tm="100000">
                                          <p:val>
                                            <p:strVal val="ppt_x"/>
                                          </p:val>
                                        </p:tav>
                                      </p:tavLst>
                                    </p:anim>
                                    <p:anim calcmode="lin" valueType="num">
                                      <p:cBhvr additive="base">
                                        <p:cTn id="40" dur="500"/>
                                        <p:tgtEl>
                                          <p:spTgt spid="7"/>
                                        </p:tgtEl>
                                        <p:attrNameLst>
                                          <p:attrName>ppt_y</p:attrName>
                                        </p:attrNameLst>
                                      </p:cBhvr>
                                      <p:tavLst>
                                        <p:tav tm="0">
                                          <p:val>
                                            <p:strVal val="ppt_y"/>
                                          </p:val>
                                        </p:tav>
                                        <p:tav tm="100000">
                                          <p:val>
                                            <p:strVal val="1+ppt_h/2"/>
                                          </p:val>
                                        </p:tav>
                                      </p:tavLst>
                                    </p:anim>
                                    <p:set>
                                      <p:cBhvr>
                                        <p:cTn id="4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1220" numSld="999" showWhenStopped="0">
                <p:cTn id="42" repeatCount="indefinite" fill="hold" display="0">
                  <p:stCondLst>
                    <p:cond delay="indefinite"/>
                  </p:stCondLst>
                  <p:endCondLst>
                    <p:cond evt="onStopAudio" delay="0">
                      <p:tgtEl>
                        <p:sldTgt/>
                      </p:tgtEl>
                    </p:cond>
                  </p:endCondLst>
                </p:cTn>
                <p:tgtEl>
                  <p:spTgt spid="6"/>
                </p:tgtEl>
              </p:cMediaNode>
            </p:audio>
          </p:childTnLst>
        </p:cTn>
      </p:par>
    </p:tnLst>
    <p:bldLst>
      <p:bldP spid="2" grpId="0" animBg="1"/>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Iterative Development</a:t>
            </a:r>
          </a:p>
        </p:txBody>
      </p:sp>
      <p:pic>
        <p:nvPicPr>
          <p:cNvPr id="4" name="Picture 3">
            <a:extLst>
              <a:ext uri="{FF2B5EF4-FFF2-40B4-BE49-F238E27FC236}">
                <a16:creationId xmlns:a16="http://schemas.microsoft.com/office/drawing/2014/main" id="{F56181CD-6504-4970-8F49-ADCCCBDA3EC5}"/>
              </a:ext>
            </a:extLst>
          </p:cNvPr>
          <p:cNvPicPr>
            <a:picLocks noChangeAspect="1"/>
          </p:cNvPicPr>
          <p:nvPr/>
        </p:nvPicPr>
        <p:blipFill>
          <a:blip r:embed="rId3"/>
          <a:stretch>
            <a:fillRect/>
          </a:stretch>
        </p:blipFill>
        <p:spPr>
          <a:xfrm>
            <a:off x="1960196" y="2473629"/>
            <a:ext cx="8271608" cy="1910741"/>
          </a:xfrm>
          <a:prstGeom prst="rect">
            <a:avLst/>
          </a:prstGeom>
        </p:spPr>
      </p:pic>
    </p:spTree>
    <p:extLst>
      <p:ext uri="{BB962C8B-B14F-4D97-AF65-F5344CB8AC3E}">
        <p14:creationId xmlns:p14="http://schemas.microsoft.com/office/powerpoint/2010/main" val="4207413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Traditional Development</a:t>
            </a:r>
          </a:p>
        </p:txBody>
      </p:sp>
      <p:pic>
        <p:nvPicPr>
          <p:cNvPr id="6" name="Picture 5">
            <a:extLst>
              <a:ext uri="{FF2B5EF4-FFF2-40B4-BE49-F238E27FC236}">
                <a16:creationId xmlns:a16="http://schemas.microsoft.com/office/drawing/2014/main" id="{03EC84AB-B6BA-424E-B37A-37E8DC0E71A7}"/>
              </a:ext>
            </a:extLst>
          </p:cNvPr>
          <p:cNvPicPr>
            <a:picLocks noChangeAspect="1"/>
          </p:cNvPicPr>
          <p:nvPr/>
        </p:nvPicPr>
        <p:blipFill>
          <a:blip r:embed="rId3"/>
          <a:stretch>
            <a:fillRect/>
          </a:stretch>
        </p:blipFill>
        <p:spPr>
          <a:xfrm>
            <a:off x="1273907" y="2268253"/>
            <a:ext cx="9644185" cy="2321493"/>
          </a:xfrm>
          <a:prstGeom prst="rect">
            <a:avLst/>
          </a:prstGeom>
        </p:spPr>
      </p:pic>
    </p:spTree>
    <p:extLst>
      <p:ext uri="{BB962C8B-B14F-4D97-AF65-F5344CB8AC3E}">
        <p14:creationId xmlns:p14="http://schemas.microsoft.com/office/powerpoint/2010/main" val="96716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Scrum</a:t>
            </a:r>
          </a:p>
        </p:txBody>
      </p:sp>
      <p:pic>
        <p:nvPicPr>
          <p:cNvPr id="4" name="Picture 3">
            <a:extLst>
              <a:ext uri="{FF2B5EF4-FFF2-40B4-BE49-F238E27FC236}">
                <a16:creationId xmlns:a16="http://schemas.microsoft.com/office/drawing/2014/main" id="{913F2781-8D4E-4633-AF4B-74DAA41CBF6B}"/>
              </a:ext>
            </a:extLst>
          </p:cNvPr>
          <p:cNvPicPr>
            <a:picLocks noChangeAspect="1"/>
          </p:cNvPicPr>
          <p:nvPr/>
        </p:nvPicPr>
        <p:blipFill>
          <a:blip r:embed="rId3"/>
          <a:stretch>
            <a:fillRect/>
          </a:stretch>
        </p:blipFill>
        <p:spPr>
          <a:xfrm>
            <a:off x="3745279" y="1719690"/>
            <a:ext cx="4701442" cy="3418620"/>
          </a:xfrm>
          <a:prstGeom prst="rect">
            <a:avLst/>
          </a:prstGeom>
        </p:spPr>
      </p:pic>
    </p:spTree>
    <p:extLst>
      <p:ext uri="{BB962C8B-B14F-4D97-AF65-F5344CB8AC3E}">
        <p14:creationId xmlns:p14="http://schemas.microsoft.com/office/powerpoint/2010/main" val="3356751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eXtreme Programming (XP)</a:t>
            </a:r>
          </a:p>
        </p:txBody>
      </p:sp>
      <p:pic>
        <p:nvPicPr>
          <p:cNvPr id="4" name="Picture 3">
            <a:extLst>
              <a:ext uri="{FF2B5EF4-FFF2-40B4-BE49-F238E27FC236}">
                <a16:creationId xmlns:a16="http://schemas.microsoft.com/office/drawing/2014/main" id="{C158715A-D1B3-4FC8-93AB-81F06B18B213}"/>
              </a:ext>
            </a:extLst>
          </p:cNvPr>
          <p:cNvPicPr>
            <a:picLocks noChangeAspect="1"/>
          </p:cNvPicPr>
          <p:nvPr/>
        </p:nvPicPr>
        <p:blipFill>
          <a:blip r:embed="rId3"/>
          <a:stretch>
            <a:fillRect/>
          </a:stretch>
        </p:blipFill>
        <p:spPr>
          <a:xfrm>
            <a:off x="0" y="1255164"/>
            <a:ext cx="4734307" cy="4347672"/>
          </a:xfrm>
          <a:prstGeom prst="rect">
            <a:avLst/>
          </a:prstGeom>
        </p:spPr>
      </p:pic>
      <p:pic>
        <p:nvPicPr>
          <p:cNvPr id="8" name="Picture 7">
            <a:extLst>
              <a:ext uri="{FF2B5EF4-FFF2-40B4-BE49-F238E27FC236}">
                <a16:creationId xmlns:a16="http://schemas.microsoft.com/office/drawing/2014/main" id="{39B3B833-10B6-472D-B842-E792D0EFB419}"/>
              </a:ext>
            </a:extLst>
          </p:cNvPr>
          <p:cNvPicPr>
            <a:picLocks noChangeAspect="1"/>
          </p:cNvPicPr>
          <p:nvPr/>
        </p:nvPicPr>
        <p:blipFill rotWithShape="1">
          <a:blip r:embed="rId4"/>
          <a:srcRect l="11932" t="9895" r="11278" b="15105"/>
          <a:stretch/>
        </p:blipFill>
        <p:spPr>
          <a:xfrm>
            <a:off x="7854173" y="1494122"/>
            <a:ext cx="3993373" cy="3869756"/>
          </a:xfrm>
          <a:prstGeom prst="rect">
            <a:avLst/>
          </a:prstGeom>
        </p:spPr>
      </p:pic>
    </p:spTree>
    <p:extLst>
      <p:ext uri="{BB962C8B-B14F-4D97-AF65-F5344CB8AC3E}">
        <p14:creationId xmlns:p14="http://schemas.microsoft.com/office/powerpoint/2010/main" val="322511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Tools</a:t>
            </a:r>
          </a:p>
        </p:txBody>
      </p:sp>
      <p:pic>
        <p:nvPicPr>
          <p:cNvPr id="4" name="Picture 3">
            <a:extLst>
              <a:ext uri="{FF2B5EF4-FFF2-40B4-BE49-F238E27FC236}">
                <a16:creationId xmlns:a16="http://schemas.microsoft.com/office/drawing/2014/main" id="{34CDC86D-779E-44BC-8C0D-BA45D71B4406}"/>
              </a:ext>
            </a:extLst>
          </p:cNvPr>
          <p:cNvPicPr>
            <a:picLocks noChangeAspect="1"/>
          </p:cNvPicPr>
          <p:nvPr/>
        </p:nvPicPr>
        <p:blipFill>
          <a:blip r:embed="rId3"/>
          <a:stretch>
            <a:fillRect/>
          </a:stretch>
        </p:blipFill>
        <p:spPr>
          <a:xfrm>
            <a:off x="3521868" y="1865073"/>
            <a:ext cx="5148263" cy="3127853"/>
          </a:xfrm>
          <a:prstGeom prst="rect">
            <a:avLst/>
          </a:prstGeom>
        </p:spPr>
      </p:pic>
    </p:spTree>
    <p:extLst>
      <p:ext uri="{BB962C8B-B14F-4D97-AF65-F5344CB8AC3E}">
        <p14:creationId xmlns:p14="http://schemas.microsoft.com/office/powerpoint/2010/main" val="410247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Recommended Method</a:t>
            </a:r>
          </a:p>
        </p:txBody>
      </p:sp>
      <p:pic>
        <p:nvPicPr>
          <p:cNvPr id="4" name="Picture 3">
            <a:extLst>
              <a:ext uri="{FF2B5EF4-FFF2-40B4-BE49-F238E27FC236}">
                <a16:creationId xmlns:a16="http://schemas.microsoft.com/office/drawing/2014/main" id="{7A9248CB-FFF9-4A58-B942-CCB1389E33BB}"/>
              </a:ext>
            </a:extLst>
          </p:cNvPr>
          <p:cNvPicPr>
            <a:picLocks noChangeAspect="1"/>
          </p:cNvPicPr>
          <p:nvPr/>
        </p:nvPicPr>
        <p:blipFill>
          <a:blip r:embed="rId3"/>
          <a:stretch>
            <a:fillRect/>
          </a:stretch>
        </p:blipFill>
        <p:spPr>
          <a:xfrm>
            <a:off x="0" y="2078829"/>
            <a:ext cx="3902038" cy="3046107"/>
          </a:xfrm>
          <a:prstGeom prst="rect">
            <a:avLst/>
          </a:prstGeom>
        </p:spPr>
      </p:pic>
      <p:pic>
        <p:nvPicPr>
          <p:cNvPr id="6" name="Picture 5">
            <a:extLst>
              <a:ext uri="{FF2B5EF4-FFF2-40B4-BE49-F238E27FC236}">
                <a16:creationId xmlns:a16="http://schemas.microsoft.com/office/drawing/2014/main" id="{325BA2B3-822E-43AD-9F4C-2DF0403711E0}"/>
              </a:ext>
            </a:extLst>
          </p:cNvPr>
          <p:cNvPicPr>
            <a:picLocks noChangeAspect="1"/>
          </p:cNvPicPr>
          <p:nvPr/>
        </p:nvPicPr>
        <p:blipFill>
          <a:blip r:embed="rId4"/>
          <a:stretch>
            <a:fillRect/>
          </a:stretch>
        </p:blipFill>
        <p:spPr>
          <a:xfrm>
            <a:off x="3902038" y="2078828"/>
            <a:ext cx="3316995" cy="3046107"/>
          </a:xfrm>
          <a:prstGeom prst="rect">
            <a:avLst/>
          </a:prstGeom>
        </p:spPr>
      </p:pic>
      <p:pic>
        <p:nvPicPr>
          <p:cNvPr id="8" name="Picture 7">
            <a:extLst>
              <a:ext uri="{FF2B5EF4-FFF2-40B4-BE49-F238E27FC236}">
                <a16:creationId xmlns:a16="http://schemas.microsoft.com/office/drawing/2014/main" id="{EABE60F0-DE94-4494-A6DA-F3B87AC4B720}"/>
              </a:ext>
            </a:extLst>
          </p:cNvPr>
          <p:cNvPicPr>
            <a:picLocks noChangeAspect="1"/>
          </p:cNvPicPr>
          <p:nvPr/>
        </p:nvPicPr>
        <p:blipFill>
          <a:blip r:embed="rId5"/>
          <a:stretch>
            <a:fillRect/>
          </a:stretch>
        </p:blipFill>
        <p:spPr>
          <a:xfrm>
            <a:off x="7219033" y="2078829"/>
            <a:ext cx="4972967" cy="3100390"/>
          </a:xfrm>
          <a:prstGeom prst="rect">
            <a:avLst/>
          </a:prstGeom>
        </p:spPr>
      </p:pic>
    </p:spTree>
    <p:extLst>
      <p:ext uri="{BB962C8B-B14F-4D97-AF65-F5344CB8AC3E}">
        <p14:creationId xmlns:p14="http://schemas.microsoft.com/office/powerpoint/2010/main" val="3514986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7|0.8"/>
</p:tagLst>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984</TotalTime>
  <Words>217</Words>
  <Application>Microsoft Office PowerPoint</Application>
  <PresentationFormat>Widescreen</PresentationFormat>
  <Paragraphs>24</Paragraphs>
  <Slides>7</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Gill Sans MT</vt:lpstr>
      <vt:lpstr>Parcel</vt:lpstr>
      <vt:lpstr>Development Management</vt:lpstr>
      <vt:lpstr>Iterative Development</vt:lpstr>
      <vt:lpstr>Traditional Development</vt:lpstr>
      <vt:lpstr>Scrum</vt:lpstr>
      <vt:lpstr>eXtreme Programming (XP)</vt:lpstr>
      <vt:lpstr>Tools</vt:lpstr>
      <vt:lpstr>Recommended Method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Management</dc:title>
  <dc:creator>Lewis Wilden (s177026)</dc:creator>
  <cp:lastModifiedBy>Lewis Wilden (s177026)</cp:lastModifiedBy>
  <cp:revision>24</cp:revision>
  <dcterms:created xsi:type="dcterms:W3CDTF">2019-01-07T09:56:59Z</dcterms:created>
  <dcterms:modified xsi:type="dcterms:W3CDTF">2019-01-09T11:31:20Z</dcterms:modified>
</cp:coreProperties>
</file>

<file path=docProps/thumbnail.jpeg>
</file>